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959B-B74B-4BB4-A8E3-5975EEBAA525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D5BA-7D22-4929-B67B-8FD11177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934200" cy="20574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Observations on the movements and home ranges </a:t>
            </a:r>
            <a:r>
              <a:rPr lang="en-US" sz="2800" b="1" dirty="0" smtClean="0"/>
              <a:t>of Hartmann’s </a:t>
            </a:r>
            <a:r>
              <a:rPr lang="en-US" sz="2800" b="1" dirty="0"/>
              <a:t>Mountain Zebras and </a:t>
            </a:r>
            <a:r>
              <a:rPr lang="en-US" sz="2800" b="1" dirty="0" smtClean="0"/>
              <a:t>Oryx in the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Greater </a:t>
            </a:r>
            <a:r>
              <a:rPr lang="en-US" sz="2800" b="1" dirty="0"/>
              <a:t>Sossusvlei-Namib </a:t>
            </a:r>
            <a:r>
              <a:rPr lang="en-US" sz="2800" b="1" dirty="0" smtClean="0"/>
              <a:t>Landscape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Based on a report by John Mendelsohn (RAISON)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2759149"/>
            <a:ext cx="3942994" cy="2955851"/>
            <a:chOff x="762000" y="2759149"/>
            <a:chExt cx="3942994" cy="2955851"/>
          </a:xfrm>
        </p:grpSpPr>
        <p:pic>
          <p:nvPicPr>
            <p:cNvPr id="1026" name="Picture 2" descr="C:\Users\User\AppData\Local\Microsoft\Windows\Temporary Internet Files\Content.Outlook\9029DX5X\Gamecam Oryx radio collar 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2000" y="2759149"/>
              <a:ext cx="3942994" cy="2955851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838200" y="3124200"/>
              <a:ext cx="914400" cy="914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C:\Users\User\AppData\Local\Microsoft\Windows\Temporary Internet Files\Content.Outlook\9029DX5X\Gamecam Oryx radio collar 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743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SNL Logo1"/>
          <p:cNvPicPr/>
          <p:nvPr/>
        </p:nvPicPr>
        <p:blipFill>
          <a:blip r:embed="rId4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91200"/>
            <a:ext cx="1143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namplace logo2 sma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5990104"/>
            <a:ext cx="2108012" cy="6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Locations of zebra 1092 analyzed for 90% intensity of landscape use </a:t>
            </a:r>
            <a:r>
              <a:rPr lang="en-US" sz="2400" dirty="0" smtClean="0"/>
              <a:t>(inside the red line) and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-coded to show intensity of use</a:t>
            </a:r>
            <a:endParaRPr lang="en-US" sz="2400" dirty="0"/>
          </a:p>
        </p:txBody>
      </p:sp>
      <p:pic>
        <p:nvPicPr>
          <p:cNvPr id="4" name="Picture 2" descr="C:\Users\User\AppData\Local\Microsoft\Windows\Temporary Internet Files\Content.Outlook\9029DX5X\Kernel maps for zebra 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0574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Zebra 1094 </a:t>
            </a:r>
            <a:r>
              <a:rPr lang="en-US" sz="2400" dirty="0" smtClean="0"/>
              <a:t>spent </a:t>
            </a:r>
            <a:r>
              <a:rPr lang="en-US" sz="2400" dirty="0" smtClean="0"/>
              <a:t>all its time in the Naukluft Mountains. One of the smallest ranges (11,925 ha and 1,821 ha core range). Did not appear to visit the 3 nearest water points.</a:t>
            </a:r>
            <a:endParaRPr lang="en-US" sz="2400" dirty="0"/>
          </a:p>
        </p:txBody>
      </p:sp>
      <p:pic>
        <p:nvPicPr>
          <p:cNvPr id="4098" name="Picture 2" descr="C:\Users\User\AppData\Local\Microsoft\Windows\Temporary Internet Files\Content.Outlook\9029DX5X\1094 month from eps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34686" y="0"/>
            <a:ext cx="7209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5668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Zebra 1095 spent Jan – June in the adjacent plains </a:t>
            </a:r>
            <a:r>
              <a:rPr lang="en-US" sz="2400" dirty="0" smtClean="0"/>
              <a:t>and </a:t>
            </a:r>
            <a:r>
              <a:rPr lang="en-US" sz="2400" dirty="0" smtClean="0"/>
              <a:t>foothills of the </a:t>
            </a:r>
            <a:r>
              <a:rPr lang="en-US" sz="2400" dirty="0" err="1" smtClean="0"/>
              <a:t>Tsondab</a:t>
            </a:r>
            <a:r>
              <a:rPr lang="en-US" sz="2400" dirty="0" smtClean="0"/>
              <a:t> Valley &amp; Naukluft but in Nov &amp; Dec had ranged far to north &amp; west, even into dunes. On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 between 13h30 &amp; 18h30 it covered at least 25.6 km</a:t>
            </a:r>
            <a:endParaRPr lang="en-US" sz="2400" dirty="0"/>
          </a:p>
        </p:txBody>
      </p:sp>
      <p:pic>
        <p:nvPicPr>
          <p:cNvPr id="5122" name="Picture 2" descr="C:\Users\User\AppData\Local\Microsoft\Windows\Temporary Internet Files\Content.Outlook\9029DX5X\1095 month from eps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1742" y="0"/>
            <a:ext cx="58622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Male zebra 1096 (left) and female zebra 1100 (right) occupy the same small area  (11,000 &amp; 10,600 ha respectively) of hills in the north-east of NamibRand</a:t>
            </a:r>
            <a:endParaRPr lang="en-US" sz="2400" dirty="0"/>
          </a:p>
        </p:txBody>
      </p:sp>
      <p:pic>
        <p:nvPicPr>
          <p:cNvPr id="6146" name="Picture 2" descr="C:\Users\User\AppData\Local\Microsoft\Windows\Temporary Internet Files\Content.Outlook\9029DX5X\1096 month from eps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22551"/>
            <a:ext cx="4495800" cy="5011799"/>
          </a:xfrm>
          <a:prstGeom prst="rect">
            <a:avLst/>
          </a:prstGeom>
          <a:noFill/>
        </p:spPr>
      </p:pic>
      <p:pic>
        <p:nvPicPr>
          <p:cNvPr id="6147" name="Picture 3" descr="C:\Users\User\AppData\Local\Microsoft\Windows\Temporary Internet Files\Content.Outlook\9029DX5X\1100 month from eps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1" y="1828801"/>
            <a:ext cx="4648200" cy="510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Oryx 1102 &amp; 1103 in the </a:t>
            </a:r>
            <a:r>
              <a:rPr lang="en-US" sz="2400" dirty="0" err="1" smtClean="0"/>
              <a:t>Tsondab</a:t>
            </a:r>
            <a:r>
              <a:rPr lang="en-US" sz="2400" dirty="0" smtClean="0"/>
              <a:t> area west of the Naukluft mountains. Note the clusters of dots, suggesting that the animals stay in a relatively small area for a while, then move to another area.</a:t>
            </a:r>
            <a:endParaRPr lang="en-US" sz="2400" dirty="0"/>
          </a:p>
        </p:txBody>
      </p:sp>
      <p:pic>
        <p:nvPicPr>
          <p:cNvPr id="7170" name="Picture 2" descr="C:\Users\User\AppData\Local\Microsoft\Windows\Temporary Internet Files\Content.Outlook\9029DX5X\1102 month from eps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5" y="2382256"/>
            <a:ext cx="4485795" cy="4267200"/>
          </a:xfrm>
          <a:prstGeom prst="rect">
            <a:avLst/>
          </a:prstGeom>
          <a:noFill/>
        </p:spPr>
      </p:pic>
      <p:pic>
        <p:nvPicPr>
          <p:cNvPr id="7171" name="Picture 3" descr="C:\Users\User\AppData\Local\Microsoft\Windows\Temporary Internet Files\Content.Outlook\9029DX5X\1103 month from eps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6287" y="2362200"/>
            <a:ext cx="4567713" cy="428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Oryx 1108 &amp; 1109 in the NamibRand area had the largest home ranges (31,800 &amp; 75,000 ha respectively) – but focused in discrete widely spread areas.</a:t>
            </a:r>
            <a:endParaRPr lang="en-US" sz="2400" dirty="0"/>
          </a:p>
        </p:txBody>
      </p:sp>
      <p:pic>
        <p:nvPicPr>
          <p:cNvPr id="8194" name="Picture 2" descr="C:\Users\User\AppData\Local\Microsoft\Windows\Temporary Internet Files\Content.Outlook\9029DX5X\1108 month from eps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00200"/>
            <a:ext cx="4283111" cy="5257800"/>
          </a:xfrm>
          <a:prstGeom prst="rect">
            <a:avLst/>
          </a:prstGeom>
          <a:noFill/>
        </p:spPr>
      </p:pic>
      <p:pic>
        <p:nvPicPr>
          <p:cNvPr id="8195" name="Picture 3" descr="C:\Users\User\AppData\Local\Microsoft\Windows\Temporary Internet Files\Content.Outlook\9029DX5X\1109 month from eps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1547530"/>
            <a:ext cx="4876800" cy="5310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Suggested 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Repeat the analysis after 12 months of data collection</a:t>
            </a:r>
          </a:p>
          <a:p>
            <a:r>
              <a:rPr lang="en-US" sz="2400" dirty="0" smtClean="0"/>
              <a:t>Analyse for seasonality</a:t>
            </a:r>
          </a:p>
          <a:p>
            <a:r>
              <a:rPr lang="en-US" sz="2400" dirty="0" smtClean="0"/>
              <a:t>Start to explore “drivers” of movement and range use</a:t>
            </a:r>
          </a:p>
          <a:p>
            <a:r>
              <a:rPr lang="en-US" sz="2400" dirty="0" smtClean="0"/>
              <a:t>Analyse for times spent on plains versus hills / mountains</a:t>
            </a:r>
          </a:p>
          <a:p>
            <a:r>
              <a:rPr lang="en-US" sz="2400" dirty="0" smtClean="0"/>
              <a:t>Look in detail at movements in areas where boundary fencing has been removed</a:t>
            </a:r>
          </a:p>
          <a:p>
            <a:r>
              <a:rPr lang="en-US" sz="2400" dirty="0" smtClean="0"/>
              <a:t>Bring in UNAM / </a:t>
            </a:r>
            <a:r>
              <a:rPr lang="en-US" sz="2400" dirty="0" err="1" smtClean="0"/>
              <a:t>Polytech</a:t>
            </a:r>
            <a:r>
              <a:rPr lang="en-US" sz="2400" dirty="0" smtClean="0"/>
              <a:t> students to work on the repeat analysis</a:t>
            </a:r>
          </a:p>
          <a:p>
            <a:r>
              <a:rPr lang="en-US" sz="2400" dirty="0" smtClean="0"/>
              <a:t>Find </a:t>
            </a:r>
            <a:r>
              <a:rPr lang="en-US" sz="2400" dirty="0" err="1" smtClean="0"/>
              <a:t>MSc</a:t>
            </a:r>
            <a:r>
              <a:rPr lang="en-US" sz="2400" dirty="0" smtClean="0"/>
              <a:t> and/or PhD students to carry out further in-depth analysis</a:t>
            </a:r>
          </a:p>
          <a:p>
            <a:r>
              <a:rPr lang="en-US" sz="2400" dirty="0" smtClean="0"/>
              <a:t>Explore possibility of  attaching GPS collars to Springbok</a:t>
            </a:r>
          </a:p>
          <a:p>
            <a:r>
              <a:rPr lang="en-US" sz="2400" dirty="0" smtClean="0"/>
              <a:t>Other ideas?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Outlook\9029DX5X\2 small maps of GSNL l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0"/>
            <a:ext cx="67368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5410200"/>
            <a:ext cx="16847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Mountain Zebra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486400"/>
            <a:ext cx="17006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Oryx / Gemsbok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2133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location and home ranges to date (after 7 months tracking) of 9 Mountain Zebra and 9 Oryx in the central Namib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352800" cy="27733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Location of 9 Mountain Zebra in the central Namib fitted with GPS tracking devices and their home ranges to date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352800"/>
            <a:ext cx="30480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Tracking devices fitted 22 &amp; 23 November 2013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Numbers refer to the GPS transmitter code numbers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Location of animals recorded every 5 hours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Data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analysed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up to 26 June 2014, i.e. 7 months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 1,000 locations for each animal</a:t>
            </a:r>
          </a:p>
        </p:txBody>
      </p:sp>
      <p:pic>
        <p:nvPicPr>
          <p:cNvPr id="3074" name="Picture 2" descr="C:\Users\User\AppData\Local\Microsoft\Windows\Temporary Internet Files\Content.Outlook\9029DX5X\Kernel maps for zebra as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83395" y="0"/>
            <a:ext cx="5760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743200" cy="27733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Location of 9 Oryx in the central Namib fitted with GPS tracking devices and their home ranges to date</a:t>
            </a:r>
            <a:endParaRPr lang="en-US" sz="2400" dirty="0"/>
          </a:p>
        </p:txBody>
      </p:sp>
      <p:pic>
        <p:nvPicPr>
          <p:cNvPr id="2050" name="Picture 2" descr="C:\Users\User\AppData\Local\Microsoft\Windows\Temporary Internet Files\Content.Outlook\9029DX5X\Kernel maps for ory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2286" y="0"/>
            <a:ext cx="6401714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352800"/>
            <a:ext cx="2743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Tracking devices fitted 22 &amp; 23 November 2013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Numbers refer to the GPS transmitter code numbers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Location of animals recorded every 5 hours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Data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analysed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up to 26 June 2014, i.e. 7 months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 1,000 locations for each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Summary information: Hartmann’s Mountain Zebra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97000"/>
          <a:ext cx="77724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1752600"/>
                <a:gridCol w="121920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Transmitter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range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 density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distance (km)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Ganab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130,975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58,473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Ganab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50,547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28,082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69,058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Ganab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22,499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Ganab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58,948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46,702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15,812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7.7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191000" y="1981200"/>
            <a:ext cx="4648200" cy="838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3810000"/>
            <a:ext cx="46482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Summary information: Oryx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97000"/>
          <a:ext cx="77724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1752600"/>
                <a:gridCol w="121920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Transmitter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range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 density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distance (km)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26,637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Tsondab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Naukl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Sesriem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Sossus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Sesriem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Sossus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Sesriem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Sossus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19,877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♀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75,051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19,147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24,756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8,007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5.5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Average distances (m) walked per 5-hour periods by Hartmann’s Mountain Zebra and Oryx</a:t>
            </a:r>
            <a:endParaRPr lang="en-US" sz="2800" b="1" dirty="0"/>
          </a:p>
        </p:txBody>
      </p:sp>
      <p:pic>
        <p:nvPicPr>
          <p:cNvPr id="2050" name="Picture 2" descr="C:\Users\User\AppData\Local\Microsoft\Windows\Temporary Internet Files\Content.Outlook\9029DX5X\movements at different times of the day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09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24200" cy="3611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Distributions of 3 zebras in the </a:t>
            </a:r>
            <a:r>
              <a:rPr lang="en-US" sz="2800" dirty="0" err="1" smtClean="0"/>
              <a:t>Ganab</a:t>
            </a:r>
            <a:r>
              <a:rPr lang="en-US" sz="2800" dirty="0" smtClean="0"/>
              <a:t> area showing how their ranges are restricted by the fence bordering the Namib-Naukluft Park</a:t>
            </a:r>
            <a:endParaRPr lang="en-US" sz="2800" dirty="0"/>
          </a:p>
        </p:txBody>
      </p:sp>
      <p:pic>
        <p:nvPicPr>
          <p:cNvPr id="2050" name="Picture 2" descr="C:\Users\User\AppData\Local\Microsoft\Windows\Temporary Internet Files\Content.Outlook\9029DX5X\Fence line effect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0"/>
            <a:ext cx="4406418" cy="6858000"/>
          </a:xfrm>
          <a:prstGeom prst="rect">
            <a:avLst/>
          </a:prstGeom>
          <a:noFill/>
        </p:spPr>
      </p:pic>
      <p:pic>
        <p:nvPicPr>
          <p:cNvPr id="2051" name="Picture 3" descr="C:\Users\User\Documents\My Photos\0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781617"/>
            <a:ext cx="2743200" cy="292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819400" cy="292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Locations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-coded by month of zebra 1092, a female in the </a:t>
            </a:r>
            <a:r>
              <a:rPr lang="en-US" sz="2400" dirty="0" err="1" smtClean="0"/>
              <a:t>Ganab</a:t>
            </a:r>
            <a:r>
              <a:rPr lang="en-US" sz="2400" dirty="0" smtClean="0"/>
              <a:t> area with the largest home range </a:t>
            </a:r>
            <a:r>
              <a:rPr lang="en-US" sz="2400" dirty="0" smtClean="0"/>
              <a:t>to date (131,000 </a:t>
            </a:r>
            <a:r>
              <a:rPr lang="en-US" sz="2400" dirty="0" smtClean="0"/>
              <a:t>ha)</a:t>
            </a:r>
            <a:endParaRPr lang="en-US" sz="2400" dirty="0"/>
          </a:p>
        </p:txBody>
      </p:sp>
      <p:pic>
        <p:nvPicPr>
          <p:cNvPr id="3074" name="Picture 2" descr="C:\Users\User\AppData\Local\Microsoft\Windows\Temporary Internet Files\Content.Outlook\9029DX5X\1092 month from eps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0"/>
            <a:ext cx="5675747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886200"/>
            <a:ext cx="2819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 ranges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determined using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“minimum convex polygon” method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726</Words>
  <Application>Microsoft Office PowerPoint</Application>
  <PresentationFormat>On-screen Show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Observations on the movements and home ranges of Hartmann’s Mountain Zebras and Oryx in the Greater Sossusvlei-Namib Landscape  Based on a report by John Mendelsohn (RAISON) </vt:lpstr>
      <vt:lpstr>Slide 2</vt:lpstr>
      <vt:lpstr>Location of 9 Mountain Zebra in the central Namib fitted with GPS tracking devices and their home ranges to date</vt:lpstr>
      <vt:lpstr>Location of 9 Oryx in the central Namib fitted with GPS tracking devices and their home ranges to date</vt:lpstr>
      <vt:lpstr>Summary information: Hartmann’s Mountain Zebra</vt:lpstr>
      <vt:lpstr>Summary information: Oryx</vt:lpstr>
      <vt:lpstr>Average distances (m) walked per 5-hour periods by Hartmann’s Mountain Zebra and Oryx</vt:lpstr>
      <vt:lpstr>Distributions of 3 zebras in the Ganab area showing how their ranges are restricted by the fence bordering the Namib-Naukluft Park</vt:lpstr>
      <vt:lpstr>Locations colour-coded by month of zebra 1092, a female in the Ganab area with the largest home range to date (131,000 ha)</vt:lpstr>
      <vt:lpstr>Locations of zebra 1092 analyzed for 90% intensity of landscape use (inside the red line) and colour-coded to show intensity of use</vt:lpstr>
      <vt:lpstr>Zebra 1094 spent all its time in the Naukluft Mountains. One of the smallest ranges (11,925 ha and 1,821 ha core range). Did not appear to visit the 3 nearest water points.</vt:lpstr>
      <vt:lpstr>Zebra 1095 spent Jan – June in the adjacent plains and foothills of the Tsondab Valley &amp; Naukluft but in Nov &amp; Dec had ranged far to north &amp; west, even into dunes. On 9th Dec between 13h30 &amp; 18h30 it covered at least 25.6 km</vt:lpstr>
      <vt:lpstr>Male zebra 1096 (left) and female zebra 1100 (right) occupy the same small area  (11,000 &amp; 10,600 ha respectively) of hills in the north-east of NamibRand</vt:lpstr>
      <vt:lpstr>Oryx 1102 &amp; 1103 in the Tsondab area west of the Naukluft mountains. Note the clusters of dots, suggesting that the animals stay in a relatively small area for a while, then move to another area.</vt:lpstr>
      <vt:lpstr>Oryx 1108 &amp; 1109 in the NamibRand area had the largest home ranges (31,800 &amp; 75,000 ha respectively) – but focused in discrete widely spread areas.</vt:lpstr>
      <vt:lpstr>Suggested next steps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on the movements and home ranges of Hartmann’s Mountain Zebras and Oryx in the Greater Sossusvlei-Namib Landscape</dc:title>
  <dc:creator>User</dc:creator>
  <cp:lastModifiedBy>User</cp:lastModifiedBy>
  <cp:revision>35</cp:revision>
  <dcterms:created xsi:type="dcterms:W3CDTF">2014-07-30T15:28:30Z</dcterms:created>
  <dcterms:modified xsi:type="dcterms:W3CDTF">2014-10-18T10:53:12Z</dcterms:modified>
</cp:coreProperties>
</file>